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60" r:id="rId2"/>
  </p:sldIdLst>
  <p:sldSz cx="21599525" cy="30240288"/>
  <p:notesSz cx="6858000" cy="9144000"/>
  <p:embeddedFontLst>
    <p:embeddedFont>
      <p:font typeface="KoPubWorld돋움체 Bold" panose="020B0600000101010101" charset="-127"/>
      <p:bold r:id="rId3"/>
    </p:embeddedFon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맑은 고딕" panose="020B0503020000020004" pitchFamily="50" charset="-127"/>
      <p:regular r:id="rId10"/>
      <p:bold r:id="rId1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24">
          <p15:clr>
            <a:srgbClr val="A4A3A4"/>
          </p15:clr>
        </p15:guide>
        <p15:guide id="2" pos="680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User" initials="WU" lastIdx="5" clrIdx="0">
    <p:extLst>
      <p:ext uri="{19B8F6BF-5375-455C-9EA6-DF929625EA0E}">
        <p15:presenceInfo xmlns:p15="http://schemas.microsoft.com/office/powerpoint/2012/main" userId="Windows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2F9EDA"/>
    <a:srgbClr val="5B9BD5"/>
    <a:srgbClr val="21153B"/>
    <a:srgbClr val="009999"/>
    <a:srgbClr val="2E1D54"/>
    <a:srgbClr val="32205A"/>
    <a:srgbClr val="ED7D31"/>
    <a:srgbClr val="523593"/>
    <a:srgbClr val="412A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 autoAdjust="0"/>
    <p:restoredTop sz="94835"/>
  </p:normalViewPr>
  <p:slideViewPr>
    <p:cSldViewPr snapToGrid="0">
      <p:cViewPr varScale="1">
        <p:scale>
          <a:sx n="25" d="100"/>
          <a:sy n="25" d="100"/>
        </p:scale>
        <p:origin x="2994" y="48"/>
      </p:cViewPr>
      <p:guideLst>
        <p:guide orient="horz" pos="9524"/>
        <p:guide pos="68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presProps" Target="pres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theme" Target="theme/theme1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B221715-A2BC-439A-9BBC-13FA5875B08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2E1D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D490493-5311-4DEE-AEF6-3D03ED5D30B2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rgbClr val="0070C0">
                  <a:alpha val="10000"/>
                </a:srgbClr>
              </a:gs>
              <a:gs pos="100000">
                <a:srgbClr val="008BBC">
                  <a:alpha val="0"/>
                </a:srgbClr>
              </a:gs>
            </a:gsLst>
            <a:lin ang="10800000" scaled="1"/>
          </a:gradFill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69E1568-15D6-47BE-873D-6CE661350645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894245F7-5B8D-40A2-A666-86F25844DF40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B7C8106E-F985-48D6-882E-59D117245CF9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01E3058-8B6D-4D15-A5EA-4402777E479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7F153B46-D712-41A1-AB10-2C19AF6B6ADA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AFE363CB-6735-4EB6-BAF2-9C9C49341113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3CE53AD1-1780-48F4-AFE7-6348A8185978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B0C7648-517C-4379-A06F-A3D82867700D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F97E9875-799E-435D-9998-8C84D2F511A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7A997F2-11D1-4471-952A-DEDEBCBA8F1C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D371D78F-CE77-49B7-B0B5-79247042920D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5CEF4EA1-9846-4B19-94D2-62EDBB276AED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C9F7FBFF-765D-454A-81C0-19A0585522ED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7324BC7-0B2C-4710-9772-4DF8708EDE89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F3FE7BBA-F17B-4FEA-8588-DC9E8E09566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D7DB4A8F-CB4F-4A52-8D8C-C2ACB90F6995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3D094057-CD2C-40E0-8DC0-CF5B083048DD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0A992DD7-671B-4184-884B-F7833B3CE692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67681973-1F3F-4C46-9F79-B0D82A4CE76E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F76882DF-3326-4F3C-BCAC-43D173E449F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AA00E3B-7097-446A-80E6-7DB83F260EA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9F29C5D-D275-4D84-B90C-2FD452481507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644F8E09-DCFF-4FBC-9AAA-379DFCC159B2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5ACEE7BF-8F57-437A-86C1-FF9D1A48B7F4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2FDED094-06E6-4B76-A130-EBCAACCD9451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BEA1AE6-34BF-47E7-9EEC-86E291123E2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17EBCCF7-7C30-48F2-9041-4FD36F35F9EB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681D2495-7B0E-4B87-89CC-DF4AB9614DC4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944328CD-CE75-4B3A-89FA-4B712DCFCD79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FA22D7BE-67B7-4BC1-9477-04DF7E1A677E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A1D28162-8C46-44DA-B5B9-E67B491414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FD15E918-620D-454A-83B9-D3B3733F532C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75BB433A-F5FE-4E31-AC1E-32B060E83B49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12412FF9-F1F6-4CE2-BA35-60E19DC6A716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B0879C0D-84E2-43F5-9179-C674380AB08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7C9A00A-9F30-4948-9EBD-B1B3EF601751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DD4A648F-B956-480C-9B86-6E10AD69517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1A506A4C-B026-4EC8-B61F-366428DA278D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584C11DA-6C0F-4714-A08D-AA52C567D00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F1BA692A-EE8A-4508-B924-AEF16326EDEF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4DF984BC-C791-48CE-A204-6C3A87C20E73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7EAED82-18CB-4574-9AEE-DD3A32A43686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BD053C9C-F4E6-4849-BBA6-8C5E48EA565B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0C6A0121-7156-4669-A34C-AACEEEB9DFD8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4B7F55FA-0F0D-46A3-9D8B-B5FB3E414CBF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E2EEC191-3730-4D1B-A857-C0942445C8BD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898C9683-BF97-4EA6-A43B-9AC1424AB6E3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698AFFE5-1E74-438B-AD36-F45C6DD84121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057E3AFC-2D45-4BF8-9FF2-21C3B2DCD55D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7B657EB-9845-48FD-ACE6-5328151BAA92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2DE0C3C1-5C2A-4892-8205-6B617DE45793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152E677C-584F-402F-B13B-D3CBFD1C905D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1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B456698B-21BA-475A-AA48-4C1C7C2DD09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2D69C664-6E7F-4FBD-B4B6-12C5560931A8}"/>
              </a:ext>
            </a:extLst>
          </p:cNvPr>
          <p:cNvSpPr/>
          <p:nvPr userDrawn="1"/>
        </p:nvSpPr>
        <p:spPr>
          <a:xfrm>
            <a:off x="10982" y="-11348"/>
            <a:ext cx="21599525" cy="5868365"/>
          </a:xfrm>
          <a:prstGeom prst="rect">
            <a:avLst/>
          </a:prstGeom>
          <a:solidFill>
            <a:srgbClr val="2E1D54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AutoShape 4" descr="https://cmail.daum.net/v2/mails/000000000000E0D/attachments/MjoxLjEuNDoxMDE4MjQ6MTQwOTQ6aW1hZ2UvanBlZzpiYXNlNjQ6emY1VTFLcW9UYmlDN2NPUTB2OEtBZw/raw/NONAME.jpg?inlineContentType=image%2Fjpeg&amp;inlineFileSize=10298&amp;inlineId=MjoxLjEuNDoxMDE4MjQ6MTQwOTQ6aW1hZ2UvanBlZzpiYXNlNjQ6emY1VTFLcW9UYmlDN2NPUTB2OEtBZw">
            <a:extLst>
              <a:ext uri="{FF2B5EF4-FFF2-40B4-BE49-F238E27FC236}">
                <a16:creationId xmlns:a16="http://schemas.microsoft.com/office/drawing/2014/main" id="{27E58A00-0388-4ACA-A70E-951261F0638D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6" name="평행 사변형 52">
            <a:extLst>
              <a:ext uri="{FF2B5EF4-FFF2-40B4-BE49-F238E27FC236}">
                <a16:creationId xmlns:a16="http://schemas.microsoft.com/office/drawing/2014/main" id="{397349FF-9075-49F5-BDB3-D7F4F1B505C4}"/>
              </a:ext>
            </a:extLst>
          </p:cNvPr>
          <p:cNvSpPr/>
          <p:nvPr userDrawn="1"/>
        </p:nvSpPr>
        <p:spPr>
          <a:xfrm>
            <a:off x="48776" y="1899257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0">
                <a:srgbClr val="523593">
                  <a:alpha val="22000"/>
                </a:srgbClr>
              </a:gs>
              <a:gs pos="100000">
                <a:srgbClr val="523593">
                  <a:alpha val="47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E33FF8F-EC31-403A-90AA-A28B5953455D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2020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7A020579-8C50-435B-A4F5-7D4181445335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844C87F-0E11-4AF9-89B2-14EDA4C06CF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F8A89F5A-ECAE-4623-B1E3-E606F241A877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D437993A-57DF-4C27-B3DE-AD5F41BBE374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0" name="그룹 79">
                  <a:extLst>
                    <a:ext uri="{FF2B5EF4-FFF2-40B4-BE49-F238E27FC236}">
                      <a16:creationId xmlns:a16="http://schemas.microsoft.com/office/drawing/2014/main" id="{991CFF1B-2EB1-48EC-810E-6EADAA73F124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2" name="직사각형 81">
                    <a:extLst>
                      <a:ext uri="{FF2B5EF4-FFF2-40B4-BE49-F238E27FC236}">
                        <a16:creationId xmlns:a16="http://schemas.microsoft.com/office/drawing/2014/main" id="{C642BA6B-47A0-431F-9CFB-FD9D9063F7E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3" name="직사각형 82">
                    <a:extLst>
                      <a:ext uri="{FF2B5EF4-FFF2-40B4-BE49-F238E27FC236}">
                        <a16:creationId xmlns:a16="http://schemas.microsoft.com/office/drawing/2014/main" id="{2E0183CC-DDE7-4CE8-99AA-9126B794B2B8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40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751D687B-8388-47F3-A56B-13DEAF3DAF4E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1" name="직각 삼각형 80">
                  <a:extLst>
                    <a:ext uri="{FF2B5EF4-FFF2-40B4-BE49-F238E27FC236}">
                      <a16:creationId xmlns:a16="http://schemas.microsoft.com/office/drawing/2014/main" id="{C515A556-7516-423C-9AF2-9CD928493386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2E1D5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742621F5-85F9-4E78-8880-F08641B3B6AD}"/>
                  </a:ext>
                </a:extLst>
              </p:cNvPr>
              <p:cNvGrpSpPr/>
              <p:nvPr userDrawn="1"/>
            </p:nvGrpSpPr>
            <p:grpSpPr>
              <a:xfrm>
                <a:off x="405652" y="4777032"/>
                <a:ext cx="12899093" cy="2122200"/>
                <a:chOff x="-7141528" y="8606760"/>
                <a:chExt cx="12899093" cy="2122200"/>
              </a:xfrm>
            </p:grpSpPr>
            <p:sp>
              <p:nvSpPr>
                <p:cNvPr id="75" name="직사각형 74">
                  <a:extLst>
                    <a:ext uri="{FF2B5EF4-FFF2-40B4-BE49-F238E27FC236}">
                      <a16:creationId xmlns:a16="http://schemas.microsoft.com/office/drawing/2014/main" id="{8B119A3A-142A-45FB-AD9B-A9D12851B70F}"/>
                    </a:ext>
                  </a:extLst>
                </p:cNvPr>
                <p:cNvSpPr/>
                <p:nvPr userDrawn="1"/>
              </p:nvSpPr>
              <p:spPr>
                <a:xfrm>
                  <a:off x="-7141528" y="8606760"/>
                  <a:ext cx="922739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r>
                    <a:rPr lang="en-US" altLang="ko-KR" sz="3200" b="0" baseline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II: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인공지능프로젝트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        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77" name="직사각형 76">
                  <a:extLst>
                    <a:ext uri="{FF2B5EF4-FFF2-40B4-BE49-F238E27FC236}">
                      <a16:creationId xmlns:a16="http://schemas.microsoft.com/office/drawing/2014/main" id="{16A15754-9702-4FCF-AB8A-16EBB697AC6E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85" name="그림 84">
              <a:extLst>
                <a:ext uri="{FF2B5EF4-FFF2-40B4-BE49-F238E27FC236}">
                  <a16:creationId xmlns:a16="http://schemas.microsoft.com/office/drawing/2014/main" id="{7DD8571C-8E6B-4AF4-8562-A8994ED8A3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0476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FD64BF3-F32C-4584-808E-41E62FF0A4E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595AF21-5995-4231-A9C2-79BC297A90A1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E57C6F8D-4011-4362-93C3-08246CFC23EF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CDCD957C-BB0D-46B4-B8DD-EE8AB555DB9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C81D2B5-18B6-4376-A2C3-E10B97850725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ABDF0050-DEDB-40D2-BEF9-380AFD37834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2C8AEAB7-833C-4D6A-BB3F-3537A7D09905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ADB9216E-077E-4E4D-831A-4BCA4837276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6018185-AFD6-4DDC-A7C4-B0CBD47ECB53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BDE9AA6-BE53-459A-AF44-0F37677322CC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51990F12-71ED-4B97-958D-65B26FCD3B22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8F922CAF-5FF3-4BE4-97D6-3158872EC2A6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D19BEABA-74C8-423A-991A-2C3412889402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B611827F-BC45-4A7E-AAF0-19B5B77F9EF2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59AD9BFB-7721-4F09-B0A2-7EA6135A5687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1E8AAEE-C1F5-4EDC-B85B-25D6332E92C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DB2E563-AFAA-483E-9E64-2AF9C5DF2488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EE271B87-4282-498D-B8F7-320A4807C60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871581B8-FB63-4B44-990E-5E2FBE10C9A6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A3940CC0-BEF0-4D42-80AE-7849698B4BD6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302C3528-6D84-4013-BF56-EB1E535E9DC9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99747EB8-4B71-4BAE-8E3C-C2AB5CA0DC2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E6E56F23-DCF1-41F8-89A1-D2D2192FFE8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FCE51489-BAF8-4287-B61B-9000ABD5D1E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66F58AEA-0CA2-42A9-9122-444D3BC3334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3693258A-4683-43FD-8DBA-8290E3C2326D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7540C263-A720-43A3-B930-0001054EC02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C7B6E362-0A7A-403E-9596-2EB266785DD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594B49A0-4FB5-4E10-9C3C-65891E681CAA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40499DF5-EAF9-477B-9481-F03EF7F65E26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402031C9-4878-451C-A1AF-9A42249C8FED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8A1F0777-B02E-4061-B4BD-4D103C02FD5D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D22FDB4-AED7-4111-A8E1-EEF2E55E09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25DC35F1-BF00-4A99-81D8-DCCFF136B8DE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02B1D27C-A536-45A2-9707-C99909DD8E92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193880BA-6039-4DF3-9158-15D2FBC3D5FD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708FFE04-1B18-43AD-97FC-EA0750B6DFFD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251AD34-CF36-450F-B16E-FEA199B8895B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13F954DC-3EB1-440A-8A2D-C5A8CCCC1605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1AB83A92-1E74-4F81-AF3B-950915C61B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3B8C00E7-645B-4DB4-A4C3-06EF627D16F9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5203B585-9DC0-4247-ACD3-9AE085ED4DC6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5B48CD8-E57B-4F7B-B0DA-CB65E5CEA1E5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78544B40-F6F5-4FCC-A34B-3691CAC58A1D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09EC217D-012A-4D4F-BBE9-15D27BF6871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FE36221-C4F9-4438-B815-297B1263D6BE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A1BF95B-4A67-450E-9173-81438C726F79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6C6C1DE2-D98A-4355-86F6-F918A06C54EC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2573575E-54CA-4EE7-B90E-6AD691E57830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CB44C65A-8AAD-4C2B-A439-8B7FD54A2610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31210912-F1B2-4AEE-9DFD-FDA81E862977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0D7944AE-EBE3-4D18-8E81-E34FEF2B202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615DBE0F-7F6D-40AA-988F-BB0781011760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6EA5C4A2-0A37-4049-A3A5-CDDCDD0F3FF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0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CB5C13D5-90A5-40B7-A662-FC779C534E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직사각형 74">
            <a:extLst>
              <a:ext uri="{FF2B5EF4-FFF2-40B4-BE49-F238E27FC236}">
                <a16:creationId xmlns:a16="http://schemas.microsoft.com/office/drawing/2014/main" id="{499E51C4-41A9-46DB-B45C-96BEA4D25923}"/>
              </a:ext>
            </a:extLst>
          </p:cNvPr>
          <p:cNvSpPr/>
          <p:nvPr userDrawn="1"/>
        </p:nvSpPr>
        <p:spPr>
          <a:xfrm>
            <a:off x="10676" y="-6114"/>
            <a:ext cx="21599525" cy="5868365"/>
          </a:xfrm>
          <a:prstGeom prst="rect">
            <a:avLst/>
          </a:prstGeom>
          <a:solidFill>
            <a:srgbClr val="ED7D31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평행 사변형 52">
            <a:extLst>
              <a:ext uri="{FF2B5EF4-FFF2-40B4-BE49-F238E27FC236}">
                <a16:creationId xmlns:a16="http://schemas.microsoft.com/office/drawing/2014/main" id="{07058FB3-4C49-4B60-8CF2-495C53DE3895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100000">
                <a:schemeClr val="accent2">
                  <a:lumMod val="75000"/>
                  <a:alpha val="82000"/>
                </a:schemeClr>
              </a:gs>
              <a:gs pos="0">
                <a:schemeClr val="accent2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CA3F34A-A42C-4AED-91BD-45A4D5FE10B7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2020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D7CDEDB8-B727-404E-8E4C-B389F0C4CC92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4612AA7A-27C0-4C4C-AB99-909933BFC4C7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518929ED-9ADD-423C-8776-8835F02758EE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3" name="직사각형 82">
                  <a:extLst>
                    <a:ext uri="{FF2B5EF4-FFF2-40B4-BE49-F238E27FC236}">
                      <a16:creationId xmlns:a16="http://schemas.microsoft.com/office/drawing/2014/main" id="{EBD28F1A-A4AC-45C0-8795-5A0305E0F22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4" name="그룹 83">
                  <a:extLst>
                    <a:ext uri="{FF2B5EF4-FFF2-40B4-BE49-F238E27FC236}">
                      <a16:creationId xmlns:a16="http://schemas.microsoft.com/office/drawing/2014/main" id="{485F8DFB-0C11-410A-903E-50E74F063049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749799A1-DB59-482C-850F-920394B9E785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F61872D3-771E-4E80-86EC-E31CFF93ACEB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8" name="직사각형 87">
                    <a:extLst>
                      <a:ext uri="{FF2B5EF4-FFF2-40B4-BE49-F238E27FC236}">
                        <a16:creationId xmlns:a16="http://schemas.microsoft.com/office/drawing/2014/main" id="{56611F8A-B84B-4429-9EB5-6F7D6A401DF8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5" name="직각 삼각형 84">
                  <a:extLst>
                    <a:ext uri="{FF2B5EF4-FFF2-40B4-BE49-F238E27FC236}">
                      <a16:creationId xmlns:a16="http://schemas.microsoft.com/office/drawing/2014/main" id="{9FF8DA5E-D2FB-49C3-BDFF-BDD5EEDF05A2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ED7D3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0" name="그룹 79">
                <a:extLst>
                  <a:ext uri="{FF2B5EF4-FFF2-40B4-BE49-F238E27FC236}">
                    <a16:creationId xmlns:a16="http://schemas.microsoft.com/office/drawing/2014/main" id="{B85DB31F-168C-4FCC-BB17-FC247B2574C2}"/>
                  </a:ext>
                </a:extLst>
              </p:cNvPr>
              <p:cNvGrpSpPr/>
              <p:nvPr userDrawn="1"/>
            </p:nvGrpSpPr>
            <p:grpSpPr>
              <a:xfrm>
                <a:off x="667523" y="4777032"/>
                <a:ext cx="12637222" cy="2122200"/>
                <a:chOff x="-6879657" y="8606760"/>
                <a:chExt cx="12637222" cy="2122200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DB9B3FEF-6865-48F1-A68D-AAB335507B24}"/>
                    </a:ext>
                  </a:extLst>
                </p:cNvPr>
                <p:cNvSpPr/>
                <p:nvPr userDrawn="1"/>
              </p:nvSpPr>
              <p:spPr>
                <a:xfrm>
                  <a:off x="-6879657" y="8606760"/>
                  <a:ext cx="6676759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빅데이터캡스톤디자인</a:t>
                  </a:r>
                  <a:endParaRPr lang="en-US" altLang="ko-KR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03E6DEE5-EA0C-4E14-9FC0-C36E9911DE55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8" name="그림 77">
              <a:extLst>
                <a:ext uri="{FF2B5EF4-FFF2-40B4-BE49-F238E27FC236}">
                  <a16:creationId xmlns:a16="http://schemas.microsoft.com/office/drawing/2014/main" id="{6B674053-5EC5-4D71-977A-237B12B72CF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9297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8F8BE3A-E493-4F81-B667-7C6E2AEDD27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EB4C1D4-9D86-4A06-BB3A-DB875F9CB33B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F974537F-D76D-423B-AE9A-AFAF11B2CD32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416E4DC-D628-4E82-80E3-B36989BF73D9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C63C080B-DEC8-480E-B1B6-65E653E5C328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B7883FE3-7E87-4B0B-A36A-B5AD593ACC6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2E122D6A-A9C0-4FA4-884C-E8653936BB08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C18F5951-D969-47E1-9AB6-46505A866879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6C61655F-20BF-4A87-A23C-CD6B055AD3E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9ED4AB5-87F9-4EBC-BD22-C7E1E859837B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60E990E3-6F54-456A-8B83-B1498B748E0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DDEC759B-39BA-4E73-B024-6F17F24BFD44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3EFC9119-48A8-430E-A9D6-8441522B01C0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A1E04A81-BC45-450F-98FA-5024125DAE99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68CD3C94-FA53-4ECB-B31C-6545D5424033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1214713F-9412-4FFB-9CE4-2F4C61106052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2D046E2C-1633-4E8D-A840-803857EA6B2C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CE1A067A-606E-4DDD-AF8D-AAC452F7018F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B725749F-4F6C-48DC-B027-07C8DFDCF267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C6389F32-2FC1-4C53-AAB8-30132D274F81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8849896-EB9B-4032-BD24-0124AD38E427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C577E004-E6AD-49F5-8644-138F179DDD8A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C92017F6-9689-4975-A5C4-CA87FF9E07C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7352CF3B-1AF7-4D61-BAD1-F48D7F56797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AF42108A-62E3-4C3C-8985-A53949D7820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2B4687D0-47C0-4093-9B82-FA171B92B73E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FEDA771E-BF00-4C87-9F89-132727D9A7E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53EA248C-D1C2-4E0A-896B-7B5ED7027445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6A803699-1B0D-45EA-BFD5-1278CF50D803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3F2045D6-D978-4948-A268-CB6FE973F65B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64AB2294-5412-4E62-A461-78159AC7CA84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006EE347-60DA-4E74-9F21-DE5E393ACA87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CB9D94C-5790-483F-83E2-1AC8B0FDFADF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04619FF-874E-432D-84D8-4A35B3BFB49B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A03058CA-52BC-407F-992D-88134E75894F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F23B4059-AA7F-4FDE-8DDF-03D493C8ED51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732886C-6347-4E17-BD63-06DA9610A2FC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6C98F36-6C77-4EA8-BEF9-EA88789BB81D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2372CF78-1799-41F9-B75A-3F01D2D4E45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60709FD-BE07-43CB-9ABC-E9CBFB6A3811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0E18DBCD-9672-4B8C-BA1E-8D871F7F127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D7F2A8D-3A18-4A01-80BA-EA3A6E99C30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913CD810-E68F-486F-B497-5BD1EB21AAB8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5832D29B-0DCA-46C5-8EC5-0151462B033E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8D8FE36-D98D-4647-B565-7D5399AC16B9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3E5B3A82-E197-48E9-BC36-79813A194202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A5634E51-7639-4159-973B-1529D68CD356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EE2E534-6E0E-4302-9F84-D3E2BDCAF818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66818485-496E-497C-8E1D-666971700531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5F74E0D8-E61B-4CCD-9C1A-3C2E5A58081A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0BFC8790-1BEB-4143-8A93-39E1C4EF91AF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5FBCA899-B9CA-4956-99CA-2941406E776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A7E6797D-8128-4720-9D0D-450BF2634651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8C648976-ED39-455F-9296-581A37094664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A94EF0D4-A90B-4758-9898-FE08D01532F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8B9D214C-2BCE-4EC0-BEA7-6C95E442517D}"/>
              </a:ext>
            </a:extLst>
          </p:cNvPr>
          <p:cNvSpPr/>
          <p:nvPr userDrawn="1"/>
        </p:nvSpPr>
        <p:spPr>
          <a:xfrm>
            <a:off x="-593" y="4884"/>
            <a:ext cx="21599525" cy="5868365"/>
          </a:xfrm>
          <a:prstGeom prst="rect">
            <a:avLst/>
          </a:prstGeom>
          <a:solidFill>
            <a:srgbClr val="5B9BD5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평행 사변형 52">
            <a:extLst>
              <a:ext uri="{FF2B5EF4-FFF2-40B4-BE49-F238E27FC236}">
                <a16:creationId xmlns:a16="http://schemas.microsoft.com/office/drawing/2014/main" id="{7D6E873C-E2D3-4C63-B3DA-56A93F59EB98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70C0"/>
              </a:gs>
              <a:gs pos="0">
                <a:srgbClr val="0070C0">
                  <a:alpha val="22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E2BC7F0-4DD8-4C3B-BEC5-CFBDD368A4F3}"/>
              </a:ext>
            </a:extLst>
          </p:cNvPr>
          <p:cNvSpPr txBox="1"/>
          <p:nvPr userDrawn="1"/>
        </p:nvSpPr>
        <p:spPr>
          <a:xfrm>
            <a:off x="5475262" y="418477"/>
            <a:ext cx="106490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2020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64528BDB-1429-4325-9DE7-720F5F87B11A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00CB2083-7A40-43C3-8E3C-A0FB4ACB5E6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049314E6-71F5-46BE-B503-F3876BFB03C6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7A6A88DD-F1E2-4D41-84B4-0583F3E25B28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3" name="그룹 82">
                  <a:extLst>
                    <a:ext uri="{FF2B5EF4-FFF2-40B4-BE49-F238E27FC236}">
                      <a16:creationId xmlns:a16="http://schemas.microsoft.com/office/drawing/2014/main" id="{96E70A1C-E036-4AD7-B0CB-B2B557450FFC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7D66811E-5836-4649-89F8-CE751014EF66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5F315AC8-F2FC-4471-9F24-CB44BDF933DF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EC1F2511-375A-4CEF-8E45-2D6F591ED465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4" name="직각 삼각형 83">
                  <a:extLst>
                    <a:ext uri="{FF2B5EF4-FFF2-40B4-BE49-F238E27FC236}">
                      <a16:creationId xmlns:a16="http://schemas.microsoft.com/office/drawing/2014/main" id="{D58AE331-E54B-45E1-8259-74DB814177FD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5B9BD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11E1121A-1D1B-4970-B7EF-2A64E7212F4D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12637221" cy="2122200"/>
                <a:chOff x="-6879656" y="8606760"/>
                <a:chExt cx="12637221" cy="2122200"/>
              </a:xfrm>
            </p:grpSpPr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3B639DF1-CDF1-428D-BB56-BDA0D68CD898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스마트</a:t>
                  </a:r>
                  <a:r>
                    <a:rPr lang="en-US" altLang="ko-KR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IoT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캡스톤디자인</a:t>
                  </a:r>
                  <a:endParaRPr lang="en-US" altLang="ko-KR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92382D7D-9AB5-4255-BB8C-FBA5F94AB15E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7" name="그림 76">
              <a:extLst>
                <a:ext uri="{FF2B5EF4-FFF2-40B4-BE49-F238E27FC236}">
                  <a16:creationId xmlns:a16="http://schemas.microsoft.com/office/drawing/2014/main" id="{88F8585E-2BA1-45D0-B385-F143D05412A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7532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7E1C8ED3-EB93-4F4C-8C56-FD55124D910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1E5FD9A-78FA-416F-8BAC-63F8C64C8C1D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0ED997E5-2A6E-492A-876A-866D93AE93FC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172C0AE8-BC72-43BF-AA13-927DF117164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58205FB-604A-47F6-92EE-574876366764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7286D45E-6383-4839-855F-2B693AFF4A5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B879F9DC-10B0-4BA4-B532-D715A1B25911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890E473-ED24-4497-976E-EBB782378E1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ED29C3F-8A52-4478-AEFF-95C04239576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327395D9-C51D-4B49-BC8C-6DCD8FEE35D1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D2D30F2-55AA-4934-9DB5-E2EF4FED5B70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89EF4210-D95E-48B3-97C1-AA3BAF5D0849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6C55830-A643-4E76-AD5A-0FBCDBC06736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DC81CAAC-6F47-4D66-97AE-EBA223A6A361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68C8943D-C1A6-4F14-9279-C768A42C6236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F025780-5660-40E3-949E-6D8B01F12A7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80D32E85-8FCB-40FC-A691-BA566C90188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8179C3E2-F52C-419D-8CE8-B22FE2C6943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0E1CAE86-5822-4342-B275-6819A453CC90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A75B70B4-CE91-4D5F-AA10-1CAE5E72450A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085F6C39-1867-47B6-9753-868C47A58440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42FA211-3F0B-47B2-9A1C-D558DCBD6C76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72D73048-C377-4A98-919B-1D80307F3C9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AF2A4388-4EC1-455A-AF6E-88EC6F3AB0F0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593B2CF-A51D-423E-85E0-6CD6B12047DD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DFA21E04-ED39-4A2E-A2DC-E0B205A572DB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08483CD1-1494-4640-8410-F1D563F2B5F0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DC79EEE4-F810-4758-A7BD-AE0404B43D59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AEFEC271-155F-4E11-95C6-33E2D121A0B8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998ACEB-1B5A-4176-8DCC-E484822F4BCF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0AFB9354-B06B-4CEB-A508-CF00C2083E61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2A1C116B-F965-484A-B916-4202FF91CB68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D76D954E-05DC-4F6B-89FE-4CD86AFAD9F5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A8E1DFEF-8F1F-4713-87E7-73EE3E8B7205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CB4C1674-610A-4302-8B86-B5DBDA14431D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55087178-5A89-49E5-9EF1-26646D10C5E8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59FA8D34-949E-4C92-B3CE-94614367A9A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8076E951-8B59-4B3A-8FAB-E1F329A399DE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F8FAC1F4-630F-4EEC-9AD9-E95EB7087A11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01DF46A0-FB2E-4F39-905D-73D2B94512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6F80E73F-F770-475C-B538-5AD76CE7617F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6B43B528-5AFF-4428-BB6E-A1FAF4E0FDA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FED5A08-4B2A-4175-8D6E-A4CBE9F42C8A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C033F0CB-6484-4CCB-9358-FAFE3FA1CD44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2D94C61E-EE5B-42C8-87CD-DED380D94B2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7C49AF5D-92FA-4730-8054-7BA4FB789F36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42F6D15D-49C1-418F-9EB4-38A775CEF16E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123EA7FA-7F85-4B5E-978B-ED90AC79D900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0C7FB428-6965-407F-A1A1-25E50ED5031F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6C9FB5C3-510E-4518-96FF-00C2910E2CB2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0CB0332A-45D8-4E6B-BCD4-C107BE62BE3C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CAB4C233-EFF1-4428-958E-F66BDA81EA0C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2BBCA5E0-1550-4D01-9F88-6F04EBB3199E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63295724-FFE1-4238-91CD-C14FCF595EC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B901D0AD-6E75-45DB-A2E9-51CFD64BE2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A36E6423-B135-4F36-BB03-4EBB58CA9117}"/>
              </a:ext>
            </a:extLst>
          </p:cNvPr>
          <p:cNvSpPr/>
          <p:nvPr userDrawn="1"/>
        </p:nvSpPr>
        <p:spPr>
          <a:xfrm>
            <a:off x="-1173" y="-2049"/>
            <a:ext cx="21599525" cy="5868365"/>
          </a:xfrm>
          <a:prstGeom prst="rect">
            <a:avLst/>
          </a:prstGeom>
          <a:solidFill>
            <a:srgbClr val="009999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평행 사변형 52">
            <a:extLst>
              <a:ext uri="{FF2B5EF4-FFF2-40B4-BE49-F238E27FC236}">
                <a16:creationId xmlns:a16="http://schemas.microsoft.com/office/drawing/2014/main" id="{89F7D1D6-EE5B-4984-924A-108DEB7C2A81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8582"/>
              </a:gs>
              <a:gs pos="0">
                <a:srgbClr val="009999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35BABAD-1C1D-4193-9216-84D02C2A57F8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2020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BEE2D321-2CB0-4728-A2B3-84BABDF0296C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74A943EC-5E9B-4FCC-A6AF-F8B1CF863749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id="{2A174DB1-1AFE-4CC1-A81D-14D2DB8A02E4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22D0BBC1-CE1F-4720-8204-B151803ECF3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72CC5D5A-84A1-48D5-A91C-F46286AFE5B0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7C501478-C66E-4812-BDE5-FB7DCDEC2EF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ECC2B981-A748-4DE5-8B0B-E71DC940925E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15162D80-DE4F-425A-9B37-DA28939F7C00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3" name="직각 삼각형 82">
                  <a:extLst>
                    <a:ext uri="{FF2B5EF4-FFF2-40B4-BE49-F238E27FC236}">
                      <a16:creationId xmlns:a16="http://schemas.microsoft.com/office/drawing/2014/main" id="{B85887B5-77BE-4FE5-973D-A939940AB717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0099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789EA2CB-EDF5-4AC9-95CD-DE796B210DB6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12637221" cy="2122200"/>
                <a:chOff x="-6879656" y="8606760"/>
                <a:chExt cx="12637221" cy="2122200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24F5179D-C94D-4E95-827D-F79F79CEFB3B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콘텐츠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IT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캡스톤디자인</a:t>
                  </a:r>
                  <a:endParaRPr lang="en-US" altLang="ko-KR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F9E3501E-0C0C-4B71-8A27-0CD186F967DD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6" name="그림 75">
              <a:extLst>
                <a:ext uri="{FF2B5EF4-FFF2-40B4-BE49-F238E27FC236}">
                  <a16:creationId xmlns:a16="http://schemas.microsoft.com/office/drawing/2014/main" id="{A49713D0-08ED-4A83-9F91-9A1EE643A95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41538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1610022"/>
            <a:ext cx="18629590" cy="5845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8050077"/>
            <a:ext cx="18629590" cy="19187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62C76-06F6-4FBB-9DED-545C07DB4039}" type="datetimeFigureOut">
              <a:rPr lang="ko-KR" altLang="en-US" smtClean="0"/>
              <a:pPr/>
              <a:t>2020-12-03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28028274"/>
            <a:ext cx="7289840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8E237-470E-4B08-939D-F062AD26862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6285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</p:sldLayoutIdLst>
  <p:txStyles>
    <p:titleStyle>
      <a:lvl1pPr algn="l" defTabSz="2159996" rtl="0" eaLnBrk="1" latinLnBrk="1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999" indent="-539999" algn="l" defTabSz="2159996" rtl="0" eaLnBrk="1" latinLnBrk="1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19997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699995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59990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39988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19986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099984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7998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59996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39994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19991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399989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79987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59985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39983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그룹 147">
            <a:extLst>
              <a:ext uri="{FF2B5EF4-FFF2-40B4-BE49-F238E27FC236}">
                <a16:creationId xmlns:a16="http://schemas.microsoft.com/office/drawing/2014/main" id="{87B6A7E4-C32E-4CD3-AE39-EE06452D2527}"/>
              </a:ext>
            </a:extLst>
          </p:cNvPr>
          <p:cNvGrpSpPr/>
          <p:nvPr/>
        </p:nvGrpSpPr>
        <p:grpSpPr>
          <a:xfrm>
            <a:off x="1177750" y="7479001"/>
            <a:ext cx="3961178" cy="750446"/>
            <a:chOff x="1224642" y="7174200"/>
            <a:chExt cx="3322155" cy="750446"/>
          </a:xfrm>
        </p:grpSpPr>
        <p:grpSp>
          <p:nvGrpSpPr>
            <p:cNvPr id="149" name="그룹 148">
              <a:extLst>
                <a:ext uri="{FF2B5EF4-FFF2-40B4-BE49-F238E27FC236}">
                  <a16:creationId xmlns:a16="http://schemas.microsoft.com/office/drawing/2014/main" id="{96DE5832-98A6-4F7C-8B8B-EC7207B6C559}"/>
                </a:ext>
              </a:extLst>
            </p:cNvPr>
            <p:cNvGrpSpPr/>
            <p:nvPr/>
          </p:nvGrpSpPr>
          <p:grpSpPr>
            <a:xfrm>
              <a:off x="1393371" y="7174200"/>
              <a:ext cx="3153426" cy="750446"/>
              <a:chOff x="2500298" y="285728"/>
              <a:chExt cx="1714512" cy="571504"/>
            </a:xfrm>
            <a:solidFill>
              <a:srgbClr val="002060"/>
            </a:solidFill>
          </p:grpSpPr>
          <p:sp>
            <p:nvSpPr>
              <p:cNvPr id="151" name="직사각형 150">
                <a:extLst>
                  <a:ext uri="{FF2B5EF4-FFF2-40B4-BE49-F238E27FC236}">
                    <a16:creationId xmlns:a16="http://schemas.microsoft.com/office/drawing/2014/main" id="{DE99E3D8-66DA-4743-9B5E-0A47D180120B}"/>
                  </a:ext>
                </a:extLst>
              </p:cNvPr>
              <p:cNvSpPr/>
              <p:nvPr/>
            </p:nvSpPr>
            <p:spPr>
              <a:xfrm>
                <a:off x="2500298" y="285728"/>
                <a:ext cx="1357322" cy="571504"/>
              </a:xfrm>
              <a:prstGeom prst="rect">
                <a:avLst/>
              </a:prstGeom>
              <a:solidFill>
                <a:srgbClr val="2F9ED8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sz="32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아이디어 요약</a:t>
                </a:r>
              </a:p>
            </p:txBody>
          </p:sp>
          <p:sp>
            <p:nvSpPr>
              <p:cNvPr id="152" name="직각 삼각형 151">
                <a:extLst>
                  <a:ext uri="{FF2B5EF4-FFF2-40B4-BE49-F238E27FC236}">
                    <a16:creationId xmlns:a16="http://schemas.microsoft.com/office/drawing/2014/main" id="{64CEDF7F-7F95-4580-A200-C26E89639E2E}"/>
                  </a:ext>
                </a:extLst>
              </p:cNvPr>
              <p:cNvSpPr/>
              <p:nvPr/>
            </p:nvSpPr>
            <p:spPr>
              <a:xfrm flipV="1">
                <a:off x="3857620" y="285728"/>
                <a:ext cx="357190" cy="571504"/>
              </a:xfrm>
              <a:prstGeom prst="rtTriangle">
                <a:avLst/>
              </a:prstGeom>
              <a:solidFill>
                <a:srgbClr val="2F9ED8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ko-KR" altLang="en-US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</p:grpSp>
        <p:sp>
          <p:nvSpPr>
            <p:cNvPr id="150" name="직사각형 149">
              <a:extLst>
                <a:ext uri="{FF2B5EF4-FFF2-40B4-BE49-F238E27FC236}">
                  <a16:creationId xmlns:a16="http://schemas.microsoft.com/office/drawing/2014/main" id="{6C09D282-8634-4CAA-9C01-FB2DE11B1AC8}"/>
                </a:ext>
              </a:extLst>
            </p:cNvPr>
            <p:cNvSpPr/>
            <p:nvPr/>
          </p:nvSpPr>
          <p:spPr>
            <a:xfrm>
              <a:off x="1224642" y="7174200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6847E87A-5281-4834-8203-05C9D0254569}"/>
              </a:ext>
            </a:extLst>
          </p:cNvPr>
          <p:cNvGrpSpPr/>
          <p:nvPr/>
        </p:nvGrpSpPr>
        <p:grpSpPr>
          <a:xfrm>
            <a:off x="1346478" y="12093375"/>
            <a:ext cx="3792449" cy="750446"/>
            <a:chOff x="2500298" y="285728"/>
            <a:chExt cx="1714512" cy="571504"/>
          </a:xfrm>
          <a:solidFill>
            <a:srgbClr val="002060"/>
          </a:solidFill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D7A3BF0-DD8C-42F9-9DD2-E5B974E7B9D5}"/>
                </a:ext>
              </a:extLst>
            </p:cNvPr>
            <p:cNvSpPr/>
            <p:nvPr/>
          </p:nvSpPr>
          <p:spPr>
            <a:xfrm>
              <a:off x="2500298" y="285728"/>
              <a:ext cx="1357322" cy="571504"/>
            </a:xfrm>
            <a:prstGeom prst="rect">
              <a:avLst/>
            </a:prstGeom>
            <a:solidFill>
              <a:srgbClr val="2F9ED8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3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아이디어 배경</a:t>
              </a:r>
            </a:p>
          </p:txBody>
        </p:sp>
        <p:sp>
          <p:nvSpPr>
            <p:cNvPr id="155" name="직각 삼각형 154">
              <a:extLst>
                <a:ext uri="{FF2B5EF4-FFF2-40B4-BE49-F238E27FC236}">
                  <a16:creationId xmlns:a16="http://schemas.microsoft.com/office/drawing/2014/main" id="{73EAE61F-603A-45F6-A22F-63FC48C48D9A}"/>
                </a:ext>
              </a:extLst>
            </p:cNvPr>
            <p:cNvSpPr/>
            <p:nvPr/>
          </p:nvSpPr>
          <p:spPr>
            <a:xfrm flipV="1">
              <a:off x="3857620" y="285728"/>
              <a:ext cx="357190" cy="571504"/>
            </a:xfrm>
            <a:prstGeom prst="rtTriangle">
              <a:avLst/>
            </a:prstGeom>
            <a:solidFill>
              <a:srgbClr val="2F9ED8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C393927F-20F6-423F-98B2-55E99C3B981D}"/>
              </a:ext>
            </a:extLst>
          </p:cNvPr>
          <p:cNvSpPr/>
          <p:nvPr/>
        </p:nvSpPr>
        <p:spPr>
          <a:xfrm>
            <a:off x="1177750" y="12093375"/>
            <a:ext cx="168729" cy="75044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3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157" name="그룹 156">
            <a:extLst>
              <a:ext uri="{FF2B5EF4-FFF2-40B4-BE49-F238E27FC236}">
                <a16:creationId xmlns:a16="http://schemas.microsoft.com/office/drawing/2014/main" id="{66E0674F-31A8-4E9C-8800-75A3292D0CC9}"/>
              </a:ext>
            </a:extLst>
          </p:cNvPr>
          <p:cNvGrpSpPr/>
          <p:nvPr/>
        </p:nvGrpSpPr>
        <p:grpSpPr>
          <a:xfrm>
            <a:off x="1177750" y="17519646"/>
            <a:ext cx="4478861" cy="750446"/>
            <a:chOff x="1224642" y="23461188"/>
            <a:chExt cx="5041211" cy="750446"/>
          </a:xfrm>
        </p:grpSpPr>
        <p:sp>
          <p:nvSpPr>
            <p:cNvPr id="158" name="직사각형 43">
              <a:extLst>
                <a:ext uri="{FF2B5EF4-FFF2-40B4-BE49-F238E27FC236}">
                  <a16:creationId xmlns:a16="http://schemas.microsoft.com/office/drawing/2014/main" id="{51D582DE-BC6A-4041-AC03-C4632DBC998F}"/>
                </a:ext>
              </a:extLst>
            </p:cNvPr>
            <p:cNvSpPr/>
            <p:nvPr/>
          </p:nvSpPr>
          <p:spPr>
            <a:xfrm>
              <a:off x="1370961" y="23461188"/>
              <a:ext cx="4894892" cy="750446"/>
            </a:xfrm>
            <a:custGeom>
              <a:avLst/>
              <a:gdLst>
                <a:gd name="connsiteX0" fmla="*/ 0 w 5030875"/>
                <a:gd name="connsiteY0" fmla="*/ 0 h 750446"/>
                <a:gd name="connsiteX1" fmla="*/ 5030875 w 5030875"/>
                <a:gd name="connsiteY1" fmla="*/ 0 h 750446"/>
                <a:gd name="connsiteX2" fmla="*/ 5030875 w 5030875"/>
                <a:gd name="connsiteY2" fmla="*/ 750446 h 750446"/>
                <a:gd name="connsiteX3" fmla="*/ 0 w 5030875"/>
                <a:gd name="connsiteY3" fmla="*/ 750446 h 750446"/>
                <a:gd name="connsiteX4" fmla="*/ 0 w 5030875"/>
                <a:gd name="connsiteY4" fmla="*/ 0 h 750446"/>
                <a:gd name="connsiteX0" fmla="*/ 0 w 5758585"/>
                <a:gd name="connsiteY0" fmla="*/ 0 h 750446"/>
                <a:gd name="connsiteX1" fmla="*/ 5758585 w 5758585"/>
                <a:gd name="connsiteY1" fmla="*/ 3810 h 750446"/>
                <a:gd name="connsiteX2" fmla="*/ 5030875 w 5758585"/>
                <a:gd name="connsiteY2" fmla="*/ 750446 h 750446"/>
                <a:gd name="connsiteX3" fmla="*/ 0 w 5758585"/>
                <a:gd name="connsiteY3" fmla="*/ 750446 h 750446"/>
                <a:gd name="connsiteX4" fmla="*/ 0 w 5758585"/>
                <a:gd name="connsiteY4" fmla="*/ 0 h 750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8585" h="750446">
                  <a:moveTo>
                    <a:pt x="0" y="0"/>
                  </a:moveTo>
                  <a:lnTo>
                    <a:pt x="5758585" y="3810"/>
                  </a:lnTo>
                  <a:lnTo>
                    <a:pt x="5030875" y="750446"/>
                  </a:lnTo>
                  <a:lnTo>
                    <a:pt x="0" y="7504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9ED8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3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프로그램 화면 구성</a:t>
              </a:r>
            </a:p>
          </p:txBody>
        </p:sp>
        <p:sp>
          <p:nvSpPr>
            <p:cNvPr id="159" name="직사각형 158">
              <a:extLst>
                <a:ext uri="{FF2B5EF4-FFF2-40B4-BE49-F238E27FC236}">
                  <a16:creationId xmlns:a16="http://schemas.microsoft.com/office/drawing/2014/main" id="{9DF2774D-99F7-436F-A02B-A141C49ACB06}"/>
                </a:ext>
              </a:extLst>
            </p:cNvPr>
            <p:cNvSpPr/>
            <p:nvPr/>
          </p:nvSpPr>
          <p:spPr>
            <a:xfrm>
              <a:off x="1224642" y="23461188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015DC0A-D665-4CED-AD12-D176D4DFE4C1}"/>
              </a:ext>
            </a:extLst>
          </p:cNvPr>
          <p:cNvSpPr txBox="1"/>
          <p:nvPr/>
        </p:nvSpPr>
        <p:spPr>
          <a:xfrm>
            <a:off x="783771" y="2210919"/>
            <a:ext cx="1482198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웹 사이트를 통한</a:t>
            </a:r>
            <a:endParaRPr lang="en-US" altLang="ko-KR" sz="66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6600" dirty="0">
                <a:solidFill>
                  <a:srgbClr val="FFC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알고리즘 주식트레이닝 시스템 구현</a:t>
            </a:r>
            <a:endParaRPr lang="ko-KR" altLang="en-US" sz="66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672FD52-0540-4579-B354-EBCC7CAF0CBF}"/>
              </a:ext>
            </a:extLst>
          </p:cNvPr>
          <p:cNvSpPr/>
          <p:nvPr/>
        </p:nvSpPr>
        <p:spPr>
          <a:xfrm>
            <a:off x="2900740" y="5100066"/>
            <a:ext cx="249400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D4E4184-09B5-4403-8C92-C4898579102B}"/>
              </a:ext>
            </a:extLst>
          </p:cNvPr>
          <p:cNvSpPr/>
          <p:nvPr/>
        </p:nvSpPr>
        <p:spPr>
          <a:xfrm>
            <a:off x="12410913" y="5100066"/>
            <a:ext cx="249400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ACSJ</a:t>
            </a: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23C1A1F-0CFA-45E8-8AC8-3AFEF5E7768A}"/>
              </a:ext>
            </a:extLst>
          </p:cNvPr>
          <p:cNvSpPr/>
          <p:nvPr/>
        </p:nvSpPr>
        <p:spPr>
          <a:xfrm>
            <a:off x="2638870" y="5832880"/>
            <a:ext cx="301774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이원철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47D0470-14AB-4B43-B393-A813FEE10F1F}"/>
              </a:ext>
            </a:extLst>
          </p:cNvPr>
          <p:cNvSpPr/>
          <p:nvPr/>
        </p:nvSpPr>
        <p:spPr>
          <a:xfrm>
            <a:off x="12410913" y="5832880"/>
            <a:ext cx="5346735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정현욱</a:t>
            </a:r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</a:t>
            </a:r>
            <a:r>
              <a:rPr lang="ko-KR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최창훈</a:t>
            </a:r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</a:t>
            </a:r>
            <a:r>
              <a:rPr lang="ko-KR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3200" b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안수현</a:t>
            </a:r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</a:t>
            </a:r>
            <a:r>
              <a:rPr lang="ko-KR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3200" b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서영화</a:t>
            </a: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D79EDB4-143D-CD4B-8856-B71F665C9519}"/>
              </a:ext>
            </a:extLst>
          </p:cNvPr>
          <p:cNvGrpSpPr/>
          <p:nvPr/>
        </p:nvGrpSpPr>
        <p:grpSpPr>
          <a:xfrm>
            <a:off x="11364165" y="7479001"/>
            <a:ext cx="5022463" cy="750446"/>
            <a:chOff x="1224642" y="7174200"/>
            <a:chExt cx="3322155" cy="750446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767B074E-E29F-C741-8B11-9F2CC09DD790}"/>
                </a:ext>
              </a:extLst>
            </p:cNvPr>
            <p:cNvGrpSpPr/>
            <p:nvPr/>
          </p:nvGrpSpPr>
          <p:grpSpPr>
            <a:xfrm>
              <a:off x="1393371" y="7174200"/>
              <a:ext cx="3153426" cy="750446"/>
              <a:chOff x="2500298" y="285728"/>
              <a:chExt cx="1714512" cy="571504"/>
            </a:xfrm>
            <a:solidFill>
              <a:srgbClr val="002060"/>
            </a:solidFill>
          </p:grpSpPr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81A43641-55C6-2749-8884-0E08084135A1}"/>
                  </a:ext>
                </a:extLst>
              </p:cNvPr>
              <p:cNvSpPr/>
              <p:nvPr/>
            </p:nvSpPr>
            <p:spPr>
              <a:xfrm>
                <a:off x="2500298" y="285728"/>
                <a:ext cx="1357322" cy="571504"/>
              </a:xfrm>
              <a:prstGeom prst="rect">
                <a:avLst/>
              </a:prstGeom>
              <a:solidFill>
                <a:srgbClr val="2F9ED8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sz="32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프로그램 분석 방법</a:t>
                </a:r>
              </a:p>
            </p:txBody>
          </p:sp>
          <p:sp>
            <p:nvSpPr>
              <p:cNvPr id="25" name="직각 삼각형 151">
                <a:extLst>
                  <a:ext uri="{FF2B5EF4-FFF2-40B4-BE49-F238E27FC236}">
                    <a16:creationId xmlns:a16="http://schemas.microsoft.com/office/drawing/2014/main" id="{8639C441-C17F-BC43-9C51-1EF48413B305}"/>
                  </a:ext>
                </a:extLst>
              </p:cNvPr>
              <p:cNvSpPr/>
              <p:nvPr/>
            </p:nvSpPr>
            <p:spPr>
              <a:xfrm flipV="1">
                <a:off x="3857620" y="285728"/>
                <a:ext cx="357190" cy="571504"/>
              </a:xfrm>
              <a:prstGeom prst="rtTriangle">
                <a:avLst/>
              </a:prstGeom>
              <a:solidFill>
                <a:srgbClr val="2F9ED8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ko-KR" altLang="en-US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</p:grp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6A8069AF-6BC0-F54D-AC59-A67ED690358C}"/>
                </a:ext>
              </a:extLst>
            </p:cNvPr>
            <p:cNvSpPr/>
            <p:nvPr/>
          </p:nvSpPr>
          <p:spPr>
            <a:xfrm>
              <a:off x="1224642" y="7174200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C53C212E-5401-9247-AAAD-356A4F1CDEF8}"/>
              </a:ext>
            </a:extLst>
          </p:cNvPr>
          <p:cNvGrpSpPr/>
          <p:nvPr/>
        </p:nvGrpSpPr>
        <p:grpSpPr>
          <a:xfrm>
            <a:off x="11364166" y="20765435"/>
            <a:ext cx="4478861" cy="750446"/>
            <a:chOff x="1224642" y="23461188"/>
            <a:chExt cx="5041211" cy="750446"/>
          </a:xfrm>
        </p:grpSpPr>
        <p:sp>
          <p:nvSpPr>
            <p:cNvPr id="27" name="직사각형 43">
              <a:extLst>
                <a:ext uri="{FF2B5EF4-FFF2-40B4-BE49-F238E27FC236}">
                  <a16:creationId xmlns:a16="http://schemas.microsoft.com/office/drawing/2014/main" id="{B3D5A8A9-B04C-C048-8FE6-F4ACDBCBC54F}"/>
                </a:ext>
              </a:extLst>
            </p:cNvPr>
            <p:cNvSpPr/>
            <p:nvPr/>
          </p:nvSpPr>
          <p:spPr>
            <a:xfrm>
              <a:off x="1370961" y="23461188"/>
              <a:ext cx="4894892" cy="750446"/>
            </a:xfrm>
            <a:custGeom>
              <a:avLst/>
              <a:gdLst>
                <a:gd name="connsiteX0" fmla="*/ 0 w 5030875"/>
                <a:gd name="connsiteY0" fmla="*/ 0 h 750446"/>
                <a:gd name="connsiteX1" fmla="*/ 5030875 w 5030875"/>
                <a:gd name="connsiteY1" fmla="*/ 0 h 750446"/>
                <a:gd name="connsiteX2" fmla="*/ 5030875 w 5030875"/>
                <a:gd name="connsiteY2" fmla="*/ 750446 h 750446"/>
                <a:gd name="connsiteX3" fmla="*/ 0 w 5030875"/>
                <a:gd name="connsiteY3" fmla="*/ 750446 h 750446"/>
                <a:gd name="connsiteX4" fmla="*/ 0 w 5030875"/>
                <a:gd name="connsiteY4" fmla="*/ 0 h 750446"/>
                <a:gd name="connsiteX0" fmla="*/ 0 w 5758585"/>
                <a:gd name="connsiteY0" fmla="*/ 0 h 750446"/>
                <a:gd name="connsiteX1" fmla="*/ 5758585 w 5758585"/>
                <a:gd name="connsiteY1" fmla="*/ 3810 h 750446"/>
                <a:gd name="connsiteX2" fmla="*/ 5030875 w 5758585"/>
                <a:gd name="connsiteY2" fmla="*/ 750446 h 750446"/>
                <a:gd name="connsiteX3" fmla="*/ 0 w 5758585"/>
                <a:gd name="connsiteY3" fmla="*/ 750446 h 750446"/>
                <a:gd name="connsiteX4" fmla="*/ 0 w 5758585"/>
                <a:gd name="connsiteY4" fmla="*/ 0 h 750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8585" h="750446">
                  <a:moveTo>
                    <a:pt x="0" y="0"/>
                  </a:moveTo>
                  <a:lnTo>
                    <a:pt x="5758585" y="3810"/>
                  </a:lnTo>
                  <a:lnTo>
                    <a:pt x="5030875" y="750446"/>
                  </a:lnTo>
                  <a:lnTo>
                    <a:pt x="0" y="7504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9ED8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3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파급효과 </a:t>
              </a:r>
              <a:r>
                <a:rPr lang="en-US" altLang="ko-KR" sz="3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&amp;</a:t>
              </a:r>
              <a:r>
                <a:rPr lang="ko-KR" altLang="en-US" sz="3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시장성</a:t>
              </a: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4E1189FB-936C-7944-A782-FEA4EF32ACB8}"/>
                </a:ext>
              </a:extLst>
            </p:cNvPr>
            <p:cNvSpPr/>
            <p:nvPr/>
          </p:nvSpPr>
          <p:spPr>
            <a:xfrm>
              <a:off x="1224642" y="23461188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BC9BFD64-EAFA-7345-9485-97C59F4AE131}"/>
              </a:ext>
            </a:extLst>
          </p:cNvPr>
          <p:cNvGrpSpPr/>
          <p:nvPr/>
        </p:nvGrpSpPr>
        <p:grpSpPr>
          <a:xfrm>
            <a:off x="1177750" y="8544010"/>
            <a:ext cx="8415429" cy="3250355"/>
            <a:chOff x="1177750" y="8902867"/>
            <a:chExt cx="8415429" cy="3250355"/>
          </a:xfrm>
        </p:grpSpPr>
        <p:sp>
          <p:nvSpPr>
            <p:cNvPr id="2" name="모서리가 둥근 직사각형 1">
              <a:extLst>
                <a:ext uri="{FF2B5EF4-FFF2-40B4-BE49-F238E27FC236}">
                  <a16:creationId xmlns:a16="http://schemas.microsoft.com/office/drawing/2014/main" id="{EE1EF118-08E1-EC45-A53A-5E765BA0EDB7}"/>
                </a:ext>
              </a:extLst>
            </p:cNvPr>
            <p:cNvSpPr/>
            <p:nvPr/>
          </p:nvSpPr>
          <p:spPr>
            <a:xfrm>
              <a:off x="1177750" y="8902867"/>
              <a:ext cx="8415429" cy="3250355"/>
            </a:xfrm>
            <a:prstGeom prst="roundRect">
              <a:avLst>
                <a:gd name="adj" fmla="val 5882"/>
              </a:avLst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309586E-C167-C14F-9FB4-6878536D6013}"/>
                </a:ext>
              </a:extLst>
            </p:cNvPr>
            <p:cNvSpPr txBox="1"/>
            <p:nvPr/>
          </p:nvSpPr>
          <p:spPr>
            <a:xfrm>
              <a:off x="1378934" y="9189216"/>
              <a:ext cx="8106554" cy="2677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lvl="1" algn="just"/>
              <a:r>
                <a:rPr kumimoji="1"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본 작품은 증권사에서 제공하는 </a:t>
              </a:r>
              <a:r>
                <a:rPr kumimoji="1"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API</a:t>
              </a:r>
              <a:r>
                <a:rPr kumimoji="1"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를 사용하여 데이터를 수집해 </a:t>
              </a:r>
              <a:r>
                <a:rPr kumimoji="1"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LSTM(Long Short Term Memory) </a:t>
              </a:r>
              <a:r>
                <a:rPr kumimoji="1"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방법으로 데이터의 방향과 추세를 예측하는 시스템을 구현한 작품이다</a:t>
              </a:r>
              <a:r>
                <a:rPr kumimoji="1"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.</a:t>
              </a:r>
            </a:p>
            <a:p>
              <a:pPr marL="0" lvl="1" algn="just"/>
              <a:r>
                <a:rPr kumimoji="1"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이 작품을 사용하면 지식이 부족한 투자자들에게 더 나은 투자 선택권을 제공한다</a:t>
              </a:r>
              <a:r>
                <a:rPr kumimoji="1"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.</a:t>
              </a:r>
              <a:endParaRPr kumimoji="1" lang="ko-Kore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6ED7F97B-BFD6-4148-AF12-E90B6B2B0061}"/>
              </a:ext>
            </a:extLst>
          </p:cNvPr>
          <p:cNvGrpSpPr/>
          <p:nvPr/>
        </p:nvGrpSpPr>
        <p:grpSpPr>
          <a:xfrm>
            <a:off x="1177750" y="13158384"/>
            <a:ext cx="8415429" cy="4046400"/>
            <a:chOff x="1177750" y="8902867"/>
            <a:chExt cx="8415429" cy="2364530"/>
          </a:xfrm>
        </p:grpSpPr>
        <p:sp>
          <p:nvSpPr>
            <p:cNvPr id="33" name="모서리가 둥근 직사각형 32">
              <a:extLst>
                <a:ext uri="{FF2B5EF4-FFF2-40B4-BE49-F238E27FC236}">
                  <a16:creationId xmlns:a16="http://schemas.microsoft.com/office/drawing/2014/main" id="{F6B259D8-8189-8147-B1F3-E6D3C7DFB12A}"/>
                </a:ext>
              </a:extLst>
            </p:cNvPr>
            <p:cNvSpPr/>
            <p:nvPr/>
          </p:nvSpPr>
          <p:spPr>
            <a:xfrm>
              <a:off x="1177750" y="8902867"/>
              <a:ext cx="8415429" cy="2364530"/>
            </a:xfrm>
            <a:prstGeom prst="roundRect">
              <a:avLst>
                <a:gd name="adj" fmla="val 4305"/>
              </a:avLst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804B600-E93B-2E48-BA34-E5EFE977566F}"/>
                </a:ext>
              </a:extLst>
            </p:cNvPr>
            <p:cNvSpPr txBox="1"/>
            <p:nvPr/>
          </p:nvSpPr>
          <p:spPr>
            <a:xfrm>
              <a:off x="1486625" y="9073980"/>
              <a:ext cx="7745865" cy="2023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lvl="1" algn="just">
                <a:lnSpc>
                  <a:spcPts val="3780"/>
                </a:lnSpc>
              </a:pPr>
              <a:r>
                <a:rPr kumimoji="1"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현재 </a:t>
              </a:r>
              <a:r>
                <a:rPr kumimoji="1"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2020</a:t>
              </a:r>
              <a:r>
                <a:rPr kumimoji="1"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년은 </a:t>
              </a:r>
              <a:r>
                <a:rPr kumimoji="1"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COVID-19 </a:t>
              </a:r>
              <a:r>
                <a:rPr kumimoji="1"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바이러스로 인해 시장경제가 무너지면서 사람들의 이목이 온라인 투자인 주식에 집중된 상황이다</a:t>
              </a:r>
              <a:r>
                <a:rPr kumimoji="1"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. </a:t>
              </a:r>
              <a:r>
                <a:rPr kumimoji="1"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새로운 투자자 들이 계속해서 증가하고 있어서 우리는 그들을 위해 기업의 과거 데이터를 바탕으로 데이터를 분석해 앞으로의 방향을 예측해 주는 프로그램을 만들려 한다</a:t>
              </a:r>
              <a:r>
                <a:rPr kumimoji="1"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.</a:t>
              </a:r>
              <a:endParaRPr kumimoji="1" lang="ko-Kore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</p:grpSp>
      <p:sp>
        <p:nvSpPr>
          <p:cNvPr id="37" name="모서리가 둥근 직사각형 36">
            <a:extLst>
              <a:ext uri="{FF2B5EF4-FFF2-40B4-BE49-F238E27FC236}">
                <a16:creationId xmlns:a16="http://schemas.microsoft.com/office/drawing/2014/main" id="{8BEB70EE-D62D-264D-B80E-8872AFFE9A63}"/>
              </a:ext>
            </a:extLst>
          </p:cNvPr>
          <p:cNvSpPr/>
          <p:nvPr/>
        </p:nvSpPr>
        <p:spPr>
          <a:xfrm>
            <a:off x="11363150" y="8526376"/>
            <a:ext cx="8415429" cy="11905105"/>
          </a:xfrm>
          <a:prstGeom prst="roundRect">
            <a:avLst>
              <a:gd name="adj" fmla="val 2092"/>
            </a:avLst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8EC62577-C243-0E47-BB94-E9AA838E572D}"/>
              </a:ext>
            </a:extLst>
          </p:cNvPr>
          <p:cNvGrpSpPr/>
          <p:nvPr/>
        </p:nvGrpSpPr>
        <p:grpSpPr>
          <a:xfrm>
            <a:off x="11363150" y="21845642"/>
            <a:ext cx="8415429" cy="6101974"/>
            <a:chOff x="1177750" y="10812544"/>
            <a:chExt cx="8415429" cy="3565714"/>
          </a:xfrm>
        </p:grpSpPr>
        <p:sp>
          <p:nvSpPr>
            <p:cNvPr id="42" name="모서리가 둥근 직사각형 41">
              <a:extLst>
                <a:ext uri="{FF2B5EF4-FFF2-40B4-BE49-F238E27FC236}">
                  <a16:creationId xmlns:a16="http://schemas.microsoft.com/office/drawing/2014/main" id="{E8F52512-C31D-3341-A85E-C8A5BD8E0595}"/>
                </a:ext>
              </a:extLst>
            </p:cNvPr>
            <p:cNvSpPr/>
            <p:nvPr/>
          </p:nvSpPr>
          <p:spPr>
            <a:xfrm>
              <a:off x="1177750" y="10812544"/>
              <a:ext cx="8415429" cy="3565714"/>
            </a:xfrm>
            <a:prstGeom prst="roundRect">
              <a:avLst>
                <a:gd name="adj" fmla="val 3453"/>
              </a:avLst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C55634E-79B5-704C-A370-34D0A1AE19E3}"/>
                </a:ext>
              </a:extLst>
            </p:cNvPr>
            <p:cNvSpPr txBox="1"/>
            <p:nvPr/>
          </p:nvSpPr>
          <p:spPr>
            <a:xfrm>
              <a:off x="1468694" y="10965469"/>
              <a:ext cx="7809342" cy="3327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lvl="1" algn="just"/>
              <a:r>
                <a:rPr kumimoji="1"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성공적인 투자가 되기 위해서 다양한 분석이 필요하다</a:t>
              </a:r>
              <a:r>
                <a:rPr kumimoji="1"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. </a:t>
              </a:r>
              <a:r>
                <a:rPr kumimoji="1"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재무제표</a:t>
              </a:r>
              <a:r>
                <a:rPr kumimoji="1"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 </a:t>
              </a:r>
              <a:r>
                <a:rPr kumimoji="1"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투자한 기업의 비즈니스 모델</a:t>
              </a:r>
              <a:r>
                <a:rPr kumimoji="1"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 </a:t>
              </a:r>
              <a:r>
                <a:rPr kumimoji="1"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시장의 변동성 등을 분석하지 못한다면 부화뇌동 매매를 하기 쉽다</a:t>
              </a:r>
              <a:r>
                <a:rPr kumimoji="1"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. </a:t>
              </a:r>
              <a:r>
                <a:rPr kumimoji="1"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이를 위해</a:t>
              </a:r>
              <a:r>
                <a:rPr kumimoji="1"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 </a:t>
              </a:r>
              <a:r>
                <a:rPr kumimoji="1"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우리는 다양한 분석 방법 중 </a:t>
              </a:r>
              <a:r>
                <a:rPr kumimoji="1"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LSTM</a:t>
              </a:r>
              <a:r>
                <a:rPr kumimoji="1"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을 통해 앞으로의 주식가격을 예측해 보았다</a:t>
              </a:r>
              <a:r>
                <a:rPr kumimoji="1"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. </a:t>
              </a:r>
              <a:r>
                <a:rPr kumimoji="1"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이 방법이 꼭 성공적인 투자방법을 보장하지는 않지만</a:t>
              </a:r>
              <a:r>
                <a:rPr kumimoji="1"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 </a:t>
              </a:r>
              <a:r>
                <a:rPr kumimoji="1"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주식을 예측할 수 있는 한 가지 방법을 구축하고 추후 다양한 분석 방법도 적용해 볼 계획이다</a:t>
              </a:r>
              <a:r>
                <a:rPr kumimoji="1"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. </a:t>
              </a:r>
              <a:r>
                <a:rPr kumimoji="1"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우리가 만든 주식분석 프로그램을 기반으로 나아가 </a:t>
              </a:r>
              <a:r>
                <a:rPr kumimoji="1"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AI </a:t>
              </a:r>
              <a:r>
                <a:rPr kumimoji="1"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주식 자동 매매 프로그램까지 개발할 수 있다</a:t>
              </a:r>
              <a:r>
                <a:rPr kumimoji="1"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. </a:t>
              </a:r>
              <a:r>
                <a:rPr kumimoji="1"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또한</a:t>
              </a:r>
              <a:r>
                <a:rPr kumimoji="1"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, </a:t>
              </a:r>
              <a:r>
                <a:rPr kumimoji="1"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실시간으로 주식시장에 대응하는 데 어려움을 겪는 투자자들을 위해 제공 가능하다</a:t>
              </a:r>
              <a:r>
                <a:rPr kumimoji="1"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.</a:t>
              </a:r>
            </a:p>
          </p:txBody>
        </p:sp>
      </p:grpSp>
      <p:sp>
        <p:nvSpPr>
          <p:cNvPr id="48" name="모서리가 둥근 직사각형 47">
            <a:extLst>
              <a:ext uri="{FF2B5EF4-FFF2-40B4-BE49-F238E27FC236}">
                <a16:creationId xmlns:a16="http://schemas.microsoft.com/office/drawing/2014/main" id="{04A305DC-EEE1-D140-B7A0-A110B1B27E32}"/>
              </a:ext>
            </a:extLst>
          </p:cNvPr>
          <p:cNvSpPr/>
          <p:nvPr/>
        </p:nvSpPr>
        <p:spPr>
          <a:xfrm>
            <a:off x="1177750" y="18584953"/>
            <a:ext cx="8415429" cy="9444415"/>
          </a:xfrm>
          <a:prstGeom prst="roundRect">
            <a:avLst>
              <a:gd name="adj" fmla="val 4305"/>
            </a:avLst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5C60936-71EC-428E-877D-530AF35C34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65" t="2440" r="9290" b="3716"/>
          <a:stretch/>
        </p:blipFill>
        <p:spPr>
          <a:xfrm>
            <a:off x="12357416" y="10037504"/>
            <a:ext cx="6460858" cy="5354754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17961C32-15D6-4E36-A3D7-8066A8D3EF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9" r="1958"/>
          <a:stretch/>
        </p:blipFill>
        <p:spPr>
          <a:xfrm>
            <a:off x="12357416" y="15878644"/>
            <a:ext cx="6496687" cy="3968001"/>
          </a:xfrm>
          <a:prstGeom prst="rect">
            <a:avLst/>
          </a:prstGeom>
        </p:spPr>
      </p:pic>
      <p:sp>
        <p:nvSpPr>
          <p:cNvPr id="96" name="직사각형 95">
            <a:extLst>
              <a:ext uri="{FF2B5EF4-FFF2-40B4-BE49-F238E27FC236}">
                <a16:creationId xmlns:a16="http://schemas.microsoft.com/office/drawing/2014/main" id="{DEF3DDDC-2E1A-473F-980C-09BB38E3963B}"/>
              </a:ext>
            </a:extLst>
          </p:cNvPr>
          <p:cNvSpPr/>
          <p:nvPr/>
        </p:nvSpPr>
        <p:spPr>
          <a:xfrm>
            <a:off x="12410913" y="8845658"/>
            <a:ext cx="140146" cy="797950"/>
          </a:xfrm>
          <a:prstGeom prst="rect">
            <a:avLst/>
          </a:prstGeom>
          <a:solidFill>
            <a:srgbClr val="2F9E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9B8CE1E-E5DD-4F98-8E28-B2F9FB327A3D}"/>
              </a:ext>
            </a:extLst>
          </p:cNvPr>
          <p:cNvSpPr txBox="1"/>
          <p:nvPr/>
        </p:nvSpPr>
        <p:spPr>
          <a:xfrm>
            <a:off x="12710474" y="8767579"/>
            <a:ext cx="94173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kumimoji="1"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LSTM</a:t>
            </a:r>
            <a:r>
              <a:rPr kumimoji="1"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(Long Short Term Memory)</a:t>
            </a:r>
          </a:p>
          <a:p>
            <a:pPr marL="0" lvl="1"/>
            <a:r>
              <a:rPr kumimoji="1"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시계열</a:t>
            </a:r>
            <a:r>
              <a:rPr kumimoji="1" lang="ko-KR" altLang="en-US" sz="28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 </a:t>
            </a:r>
            <a:r>
              <a:rPr kumimoji="1"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데이터</a:t>
            </a:r>
            <a:r>
              <a:rPr kumimoji="1" lang="ko-KR" altLang="en-US" sz="28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 </a:t>
            </a:r>
            <a:r>
              <a:rPr kumimoji="1"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예측</a:t>
            </a:r>
            <a:endParaRPr kumimoji="1" lang="ko-Kore-KR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26696F-7B52-4FCA-85A9-3E2A1FB5D76C}"/>
              </a:ext>
            </a:extLst>
          </p:cNvPr>
          <p:cNvSpPr txBox="1"/>
          <p:nvPr/>
        </p:nvSpPr>
        <p:spPr>
          <a:xfrm>
            <a:off x="1820946" y="24407408"/>
            <a:ext cx="6952342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+mn-ea"/>
              </a:rPr>
              <a:t>-HOME</a:t>
            </a:r>
          </a:p>
          <a:p>
            <a:r>
              <a:rPr lang="ko-KR" altLang="en-US" sz="2400" dirty="0">
                <a:latin typeface="+mn-ea"/>
              </a:rPr>
              <a:t> 네이버 증권 뉴스 페이지를 통해 정보 전달</a:t>
            </a:r>
            <a:endParaRPr lang="en-US" altLang="ko-KR" sz="2400" dirty="0">
              <a:latin typeface="+mn-ea"/>
            </a:endParaRPr>
          </a:p>
          <a:p>
            <a:r>
              <a:rPr lang="en-US" altLang="ko-KR" sz="2400" b="1" dirty="0">
                <a:latin typeface="+mn-ea"/>
              </a:rPr>
              <a:t>-INDEX</a:t>
            </a:r>
          </a:p>
          <a:p>
            <a:r>
              <a:rPr lang="ko-KR" altLang="en-US" sz="2400" dirty="0">
                <a:latin typeface="+mn-ea"/>
              </a:rPr>
              <a:t> 날짜</a:t>
            </a:r>
            <a:r>
              <a:rPr lang="en-US" altLang="ko-KR" sz="2400" dirty="0">
                <a:latin typeface="+mn-ea"/>
              </a:rPr>
              <a:t>,</a:t>
            </a:r>
            <a:r>
              <a:rPr lang="ko-KR" altLang="en-US" sz="2400" dirty="0">
                <a:latin typeface="+mn-ea"/>
              </a:rPr>
              <a:t> 시가</a:t>
            </a:r>
            <a:r>
              <a:rPr lang="en-US" altLang="ko-KR" sz="2400" dirty="0">
                <a:latin typeface="+mn-ea"/>
              </a:rPr>
              <a:t>,</a:t>
            </a:r>
            <a:r>
              <a:rPr lang="ko-KR" altLang="en-US" sz="2400" dirty="0">
                <a:latin typeface="+mn-ea"/>
              </a:rPr>
              <a:t> 고가</a:t>
            </a:r>
            <a:r>
              <a:rPr lang="en-US" altLang="ko-KR" sz="2400" dirty="0">
                <a:latin typeface="+mn-ea"/>
              </a:rPr>
              <a:t>,</a:t>
            </a:r>
            <a:r>
              <a:rPr lang="ko-KR" altLang="en-US" sz="2400" dirty="0">
                <a:latin typeface="+mn-ea"/>
              </a:rPr>
              <a:t> 저가</a:t>
            </a:r>
            <a:r>
              <a:rPr lang="en-US" altLang="ko-KR" sz="2400" dirty="0">
                <a:latin typeface="+mn-ea"/>
              </a:rPr>
              <a:t>,</a:t>
            </a:r>
            <a:r>
              <a:rPr lang="ko-KR" altLang="en-US" sz="2400" dirty="0">
                <a:latin typeface="+mn-ea"/>
              </a:rPr>
              <a:t> 종가</a:t>
            </a:r>
            <a:r>
              <a:rPr lang="en-US" altLang="ko-KR" sz="2400" dirty="0">
                <a:latin typeface="+mn-ea"/>
              </a:rPr>
              <a:t>,</a:t>
            </a:r>
            <a:r>
              <a:rPr lang="ko-KR" altLang="en-US" sz="2400" dirty="0">
                <a:latin typeface="+mn-ea"/>
              </a:rPr>
              <a:t> 전일대비</a:t>
            </a:r>
            <a:r>
              <a:rPr lang="en-US" altLang="ko-KR" sz="2400" dirty="0">
                <a:latin typeface="+mn-ea"/>
              </a:rPr>
              <a:t>, </a:t>
            </a:r>
            <a:r>
              <a:rPr lang="ko-KR" altLang="en-US" sz="2400" dirty="0">
                <a:latin typeface="+mn-ea"/>
              </a:rPr>
              <a:t>전일대비 구분 등을 차트로 표현</a:t>
            </a:r>
          </a:p>
          <a:p>
            <a:r>
              <a:rPr lang="en-US" altLang="ko-KR" sz="2400" b="1" dirty="0">
                <a:latin typeface="+mn-ea"/>
              </a:rPr>
              <a:t>-TREND TABLE</a:t>
            </a:r>
          </a:p>
          <a:p>
            <a:r>
              <a:rPr lang="ko-KR" altLang="en-US" sz="2400" dirty="0">
                <a:latin typeface="+mn-ea"/>
              </a:rPr>
              <a:t> 등락률</a:t>
            </a:r>
            <a:r>
              <a:rPr lang="en-US" altLang="ko-KR" sz="2400" dirty="0">
                <a:latin typeface="+mn-ea"/>
              </a:rPr>
              <a:t>, </a:t>
            </a:r>
            <a:r>
              <a:rPr lang="ko-KR" altLang="en-US" sz="2400" dirty="0">
                <a:latin typeface="+mn-ea"/>
              </a:rPr>
              <a:t>누적거래량을 차트로 표현</a:t>
            </a:r>
          </a:p>
          <a:p>
            <a:r>
              <a:rPr lang="en-US" altLang="ko-KR" sz="2400" b="1" dirty="0">
                <a:latin typeface="+mn-ea"/>
              </a:rPr>
              <a:t>-CHART</a:t>
            </a:r>
          </a:p>
          <a:p>
            <a:r>
              <a:rPr lang="ko-KR" altLang="en-US" sz="2400" dirty="0">
                <a:latin typeface="+mn-ea"/>
              </a:rPr>
              <a:t> 종가 그래프 </a:t>
            </a:r>
            <a:r>
              <a:rPr lang="en-US" altLang="ko-KR" sz="2400" dirty="0">
                <a:latin typeface="+mn-ea"/>
              </a:rPr>
              <a:t>&amp;  LSTM</a:t>
            </a:r>
            <a:r>
              <a:rPr lang="ko-KR" altLang="en-US" sz="2400" dirty="0">
                <a:latin typeface="+mn-ea"/>
              </a:rPr>
              <a:t>을 통한 오를 확률 구하기</a:t>
            </a:r>
            <a:endParaRPr lang="en-US" altLang="ko-KR" sz="2400" dirty="0">
              <a:latin typeface="+mn-ea"/>
            </a:endParaRPr>
          </a:p>
          <a:p>
            <a:endParaRPr lang="ko-KR" altLang="en-US" sz="2000" dirty="0">
              <a:solidFill>
                <a:srgbClr val="203864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30EA145-B362-47FE-9E11-86AEA75286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991" y="19130389"/>
            <a:ext cx="7494946" cy="4731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10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464</TotalTime>
  <Words>260</Words>
  <Application>Microsoft Office PowerPoint</Application>
  <PresentationFormat>사용자 지정</PresentationFormat>
  <Paragraphs>24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KoPubWorld돋움체 Bold</vt:lpstr>
      <vt:lpstr>맑은 고딕</vt:lpstr>
      <vt:lpstr>Calibri Light</vt:lpstr>
      <vt:lpstr>Calibri</vt:lpstr>
      <vt:lpstr>Arial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 jiho</dc:creator>
  <cp:lastModifiedBy>최 창훈</cp:lastModifiedBy>
  <cp:revision>47</cp:revision>
  <dcterms:created xsi:type="dcterms:W3CDTF">2020-11-19T05:40:31Z</dcterms:created>
  <dcterms:modified xsi:type="dcterms:W3CDTF">2020-12-03T12:20:50Z</dcterms:modified>
</cp:coreProperties>
</file>

<file path=docProps/thumbnail.jpeg>
</file>